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6" r:id="rId2"/>
  </p:sldIdLst>
  <p:sldSz cx="5715000" cy="9144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4660"/>
  </p:normalViewPr>
  <p:slideViewPr>
    <p:cSldViewPr snapToGrid="0">
      <p:cViewPr>
        <p:scale>
          <a:sx n="75" d="100"/>
          <a:sy n="75" d="100"/>
        </p:scale>
        <p:origin x="27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709333" y="1559908"/>
            <a:ext cx="3009272" cy="6658403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375" y="711201"/>
            <a:ext cx="3846696" cy="4165601"/>
          </a:xfrm>
        </p:spPr>
        <p:txBody>
          <a:bodyPr anchor="b">
            <a:normAutofit/>
          </a:bodyPr>
          <a:lstStyle>
            <a:lvl1pPr algn="l">
              <a:defRPr sz="275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375" y="5125157"/>
            <a:ext cx="3096406" cy="2551288"/>
          </a:xfrm>
        </p:spPr>
        <p:txBody>
          <a:bodyPr anchor="t">
            <a:normAutofit/>
          </a:bodyPr>
          <a:lstStyle>
            <a:lvl1pPr marL="0" indent="0" algn="l">
              <a:buNone/>
              <a:defRPr sz="1250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8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0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88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333375" y="711200"/>
            <a:ext cx="5048250" cy="4165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000"/>
            </a:lvl1pPr>
            <a:lvl2pPr marL="285750" indent="0">
              <a:buNone/>
              <a:defRPr sz="1000"/>
            </a:lvl2pPr>
            <a:lvl3pPr marL="571500" indent="0">
              <a:buNone/>
              <a:defRPr sz="1000"/>
            </a:lvl3pPr>
            <a:lvl4pPr marL="857250" indent="0">
              <a:buNone/>
              <a:defRPr sz="1000"/>
            </a:lvl4pPr>
            <a:lvl5pPr marL="1143000" indent="0">
              <a:buNone/>
              <a:defRPr sz="1000"/>
            </a:lvl5pPr>
            <a:lvl6pPr marL="1428750" indent="0">
              <a:buNone/>
              <a:defRPr sz="1000"/>
            </a:lvl6pPr>
            <a:lvl7pPr marL="1714500" indent="0">
              <a:buNone/>
              <a:defRPr sz="1000"/>
            </a:lvl7pPr>
            <a:lvl8pPr marL="2000250" indent="0">
              <a:buNone/>
              <a:defRPr sz="1000"/>
            </a:lvl8pPr>
            <a:lvl9pPr marL="2286000" indent="0">
              <a:buNone/>
              <a:defRPr sz="1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76251" y="5125156"/>
            <a:ext cx="4550833" cy="6096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000"/>
            </a:lvl1pPr>
            <a:lvl2pPr marL="285750" indent="0">
              <a:buFontTx/>
              <a:buNone/>
              <a:defRPr/>
            </a:lvl2pPr>
            <a:lvl3pPr marL="571500" indent="0">
              <a:buFontTx/>
              <a:buNone/>
              <a:defRPr/>
            </a:lvl3pPr>
            <a:lvl4pPr marL="857250" indent="0">
              <a:buFontTx/>
              <a:buNone/>
              <a:defRPr/>
            </a:lvl4pPr>
            <a:lvl5pPr marL="11430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391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711200"/>
            <a:ext cx="5048250" cy="3860800"/>
          </a:xfrm>
        </p:spPr>
        <p:txBody>
          <a:bodyPr anchor="ctr">
            <a:normAutofit/>
          </a:bodyPr>
          <a:lstStyle>
            <a:lvl1pPr algn="l">
              <a:defRPr sz="175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5486400"/>
            <a:ext cx="3989720" cy="2540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125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225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177" y="711200"/>
            <a:ext cx="4287367" cy="3860800"/>
          </a:xfrm>
        </p:spPr>
        <p:txBody>
          <a:bodyPr anchor="ctr">
            <a:normAutofit/>
          </a:bodyPr>
          <a:lstStyle>
            <a:lvl1pPr algn="l">
              <a:defRPr sz="175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6750" y="4572000"/>
            <a:ext cx="4001542" cy="643467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285750" indent="0">
              <a:buFontTx/>
              <a:buNone/>
              <a:defRPr/>
            </a:lvl2pPr>
            <a:lvl3pPr marL="571500" indent="0">
              <a:buFontTx/>
              <a:buNone/>
              <a:defRPr/>
            </a:lvl3pPr>
            <a:lvl4pPr marL="857250" indent="0">
              <a:buFontTx/>
              <a:buNone/>
              <a:defRPr/>
            </a:lvl4pPr>
            <a:lvl5pPr marL="11430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5734760"/>
            <a:ext cx="3988976" cy="22916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50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42876" y="947499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0126" y="3691468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 algn="r"/>
            <a:r>
              <a:rPr lang="en-US" sz="5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6784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4572000"/>
            <a:ext cx="3988976" cy="2263200"/>
          </a:xfrm>
        </p:spPr>
        <p:txBody>
          <a:bodyPr anchor="b">
            <a:normAutofit/>
          </a:bodyPr>
          <a:lstStyle>
            <a:lvl1pPr algn="l">
              <a:defRPr sz="175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6843974"/>
            <a:ext cx="3989720" cy="1182425"/>
          </a:xfrm>
        </p:spPr>
        <p:txBody>
          <a:bodyPr anchor="t">
            <a:normAutofit/>
          </a:bodyPr>
          <a:lstStyle>
            <a:lvl1pPr marL="0" indent="0" algn="l">
              <a:buNone/>
              <a:defRPr sz="1125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130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178" y="711200"/>
            <a:ext cx="4287366" cy="3860800"/>
          </a:xfrm>
        </p:spPr>
        <p:txBody>
          <a:bodyPr anchor="ctr">
            <a:normAutofit/>
          </a:bodyPr>
          <a:lstStyle>
            <a:lvl1pPr algn="l">
              <a:defRPr sz="1750" b="0" cap="all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3375" y="5181600"/>
            <a:ext cx="3988976" cy="139982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25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6604000"/>
            <a:ext cx="3988975" cy="1422400"/>
          </a:xfrm>
        </p:spPr>
        <p:txBody>
          <a:bodyPr anchor="t">
            <a:normAutofit/>
          </a:bodyPr>
          <a:lstStyle>
            <a:lvl1pPr marL="0" indent="0" algn="l">
              <a:buNone/>
              <a:defRPr sz="1125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42876" y="947499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0126" y="3691468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 algn="r"/>
            <a:r>
              <a:rPr lang="en-US" sz="5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1462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711200"/>
            <a:ext cx="4703536" cy="3860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750" b="0" dirty="0"/>
            </a:lvl1pPr>
          </a:lstStyle>
          <a:p>
            <a:pPr marL="0"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3375" y="5238045"/>
            <a:ext cx="3988976" cy="111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25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6355648"/>
            <a:ext cx="3988975" cy="1670753"/>
          </a:xfrm>
        </p:spPr>
        <p:txBody>
          <a:bodyPr anchor="t">
            <a:normAutofit/>
          </a:bodyPr>
          <a:lstStyle>
            <a:lvl1pPr marL="0" indent="0" algn="l">
              <a:buNone/>
              <a:defRPr sz="1125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436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>
            <a:normAutofit/>
          </a:bodyPr>
          <a:lstStyle>
            <a:lvl1pPr algn="l">
              <a:defRPr sz="17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711201"/>
            <a:ext cx="4096792" cy="502356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7681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04004" y="711200"/>
            <a:ext cx="1277621" cy="5892800"/>
          </a:xfrm>
        </p:spPr>
        <p:txBody>
          <a:bodyPr vert="eaVert">
            <a:normAutofit/>
          </a:bodyPr>
          <a:lstStyle>
            <a:lvl1pPr>
              <a:defRPr sz="175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3375" y="711200"/>
            <a:ext cx="3656258" cy="731520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04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711200"/>
            <a:ext cx="4096792" cy="5023560"/>
          </a:xfrm>
        </p:spPr>
        <p:txBody>
          <a:bodyPr anchor="ctr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55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2641599"/>
            <a:ext cx="4001543" cy="3093156"/>
          </a:xfrm>
        </p:spPr>
        <p:txBody>
          <a:bodyPr anchor="b">
            <a:normAutofit/>
          </a:bodyPr>
          <a:lstStyle>
            <a:lvl1pPr algn="l">
              <a:defRPr sz="2000" b="0" cap="all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5983112"/>
            <a:ext cx="4001542" cy="2043289"/>
          </a:xfrm>
        </p:spPr>
        <p:txBody>
          <a:bodyPr anchor="t">
            <a:normAutofit/>
          </a:bodyPr>
          <a:lstStyle>
            <a:lvl1pPr marL="0" indent="0" algn="l">
              <a:buNone/>
              <a:defRPr sz="1125">
                <a:solidFill>
                  <a:schemeClr val="bg2">
                    <a:lumMod val="7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88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333376" y="711201"/>
            <a:ext cx="2468729" cy="5023556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2913976" y="711200"/>
            <a:ext cx="2467649" cy="5012267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76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6251" y="711200"/>
            <a:ext cx="2323041" cy="812800"/>
          </a:xfrm>
        </p:spPr>
        <p:txBody>
          <a:bodyPr anchor="b">
            <a:noAutofit/>
          </a:bodyPr>
          <a:lstStyle>
            <a:lvl1pPr marL="0" indent="0">
              <a:buNone/>
              <a:defRPr sz="1500" b="0" cap="all">
                <a:solidFill>
                  <a:schemeClr val="tx1"/>
                </a:solidFill>
              </a:defRPr>
            </a:lvl1pPr>
            <a:lvl2pPr marL="285750" indent="0">
              <a:buNone/>
              <a:defRPr sz="1250" b="1"/>
            </a:lvl2pPr>
            <a:lvl3pPr marL="571500" indent="0">
              <a:buNone/>
              <a:defRPr sz="1125" b="1"/>
            </a:lvl3pPr>
            <a:lvl4pPr marL="857250" indent="0">
              <a:buNone/>
              <a:defRPr sz="1000" b="1"/>
            </a:lvl4pPr>
            <a:lvl5pPr marL="1143000" indent="0">
              <a:buNone/>
              <a:defRPr sz="1000" b="1"/>
            </a:lvl5pPr>
            <a:lvl6pPr marL="1428750" indent="0">
              <a:buNone/>
              <a:defRPr sz="1000" b="1"/>
            </a:lvl6pPr>
            <a:lvl7pPr marL="1714500" indent="0">
              <a:buNone/>
              <a:defRPr sz="1000" b="1"/>
            </a:lvl7pPr>
            <a:lvl8pPr marL="2000250" indent="0">
              <a:buNone/>
              <a:defRPr sz="1000" b="1"/>
            </a:lvl8pPr>
            <a:lvl9pPr marL="2286000" indent="0">
              <a:buNone/>
              <a:defRPr sz="1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375" y="1524001"/>
            <a:ext cx="2465917" cy="4210756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34385" y="755651"/>
            <a:ext cx="2352532" cy="768349"/>
          </a:xfrm>
        </p:spPr>
        <p:txBody>
          <a:bodyPr anchor="b">
            <a:noAutofit/>
          </a:bodyPr>
          <a:lstStyle>
            <a:lvl1pPr marL="0" indent="0">
              <a:buNone/>
              <a:defRPr sz="1500" b="0" cap="all">
                <a:solidFill>
                  <a:schemeClr val="tx1"/>
                </a:solidFill>
              </a:defRPr>
            </a:lvl1pPr>
            <a:lvl2pPr marL="285750" indent="0">
              <a:buNone/>
              <a:defRPr sz="1250" b="1"/>
            </a:lvl2pPr>
            <a:lvl3pPr marL="571500" indent="0">
              <a:buNone/>
              <a:defRPr sz="1125" b="1"/>
            </a:lvl3pPr>
            <a:lvl4pPr marL="857250" indent="0">
              <a:buNone/>
              <a:defRPr sz="1000" b="1"/>
            </a:lvl4pPr>
            <a:lvl5pPr marL="1143000" indent="0">
              <a:buNone/>
              <a:defRPr sz="1000" b="1"/>
            </a:lvl5pPr>
            <a:lvl6pPr marL="1428750" indent="0">
              <a:buNone/>
              <a:defRPr sz="1000" b="1"/>
            </a:lvl6pPr>
            <a:lvl7pPr marL="1714500" indent="0">
              <a:buNone/>
              <a:defRPr sz="1000" b="1"/>
            </a:lvl7pPr>
            <a:lvl8pPr marL="2000250" indent="0">
              <a:buNone/>
              <a:defRPr sz="1000" b="1"/>
            </a:lvl8pPr>
            <a:lvl9pPr marL="2286000" indent="0">
              <a:buNone/>
              <a:defRPr sz="1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3976" y="1524000"/>
            <a:ext cx="2472941" cy="4199467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49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113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3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6667" y="711200"/>
            <a:ext cx="2000250" cy="2032000"/>
          </a:xfrm>
        </p:spPr>
        <p:txBody>
          <a:bodyPr anchor="b">
            <a:normAutofit/>
          </a:bodyPr>
          <a:lstStyle>
            <a:lvl1pPr algn="l">
              <a:defRPr sz="125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711200"/>
            <a:ext cx="2774222" cy="73152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86667" y="2946403"/>
            <a:ext cx="2000250" cy="2788356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285750" indent="0">
              <a:buNone/>
              <a:defRPr sz="750"/>
            </a:lvl2pPr>
            <a:lvl3pPr marL="571500" indent="0">
              <a:buNone/>
              <a:defRPr sz="625"/>
            </a:lvl3pPr>
            <a:lvl4pPr marL="857250" indent="0">
              <a:buNone/>
              <a:defRPr sz="563"/>
            </a:lvl4pPr>
            <a:lvl5pPr marL="1143000" indent="0">
              <a:buNone/>
              <a:defRPr sz="563"/>
            </a:lvl5pPr>
            <a:lvl6pPr marL="1428750" indent="0">
              <a:buNone/>
              <a:defRPr sz="563"/>
            </a:lvl6pPr>
            <a:lvl7pPr marL="1714500" indent="0">
              <a:buNone/>
              <a:defRPr sz="563"/>
            </a:lvl7pPr>
            <a:lvl8pPr marL="2000250" indent="0">
              <a:buNone/>
              <a:defRPr sz="563"/>
            </a:lvl8pPr>
            <a:lvl9pPr marL="22860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222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9875" y="1930400"/>
            <a:ext cx="2227036" cy="1524000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76250" y="1219200"/>
            <a:ext cx="2050609" cy="64008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000"/>
            </a:lvl1pPr>
            <a:lvl2pPr marL="285750" indent="0">
              <a:buNone/>
              <a:defRPr sz="1000"/>
            </a:lvl2pPr>
            <a:lvl3pPr marL="571500" indent="0">
              <a:buNone/>
              <a:defRPr sz="1000"/>
            </a:lvl3pPr>
            <a:lvl4pPr marL="857250" indent="0">
              <a:buNone/>
              <a:defRPr sz="1000"/>
            </a:lvl4pPr>
            <a:lvl5pPr marL="1143000" indent="0">
              <a:buNone/>
              <a:defRPr sz="1000"/>
            </a:lvl5pPr>
            <a:lvl6pPr marL="1428750" indent="0">
              <a:buNone/>
              <a:defRPr sz="1000"/>
            </a:lvl6pPr>
            <a:lvl7pPr marL="1714500" indent="0">
              <a:buNone/>
              <a:defRPr sz="1000"/>
            </a:lvl7pPr>
            <a:lvl8pPr marL="2000250" indent="0">
              <a:buNone/>
              <a:defRPr sz="1000"/>
            </a:lvl8pPr>
            <a:lvl9pPr marL="2286000" indent="0">
              <a:buNone/>
              <a:defRPr sz="1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10017" y="3657600"/>
            <a:ext cx="2227639" cy="2777067"/>
          </a:xfrm>
        </p:spPr>
        <p:txBody>
          <a:bodyPr anchor="t">
            <a:normAutofit/>
          </a:bodyPr>
          <a:lstStyle>
            <a:lvl1pPr marL="0" indent="0">
              <a:buNone/>
              <a:defRPr sz="1125"/>
            </a:lvl1pPr>
            <a:lvl2pPr marL="285750" indent="0">
              <a:buNone/>
              <a:defRPr sz="750"/>
            </a:lvl2pPr>
            <a:lvl3pPr marL="571500" indent="0">
              <a:buNone/>
              <a:defRPr sz="625"/>
            </a:lvl3pPr>
            <a:lvl4pPr marL="857250" indent="0">
              <a:buNone/>
              <a:defRPr sz="563"/>
            </a:lvl4pPr>
            <a:lvl5pPr marL="1143000" indent="0">
              <a:buNone/>
              <a:defRPr sz="563"/>
            </a:lvl5pPr>
            <a:lvl6pPr marL="1428750" indent="0">
              <a:buNone/>
              <a:defRPr sz="563"/>
            </a:lvl6pPr>
            <a:lvl7pPr marL="1714500" indent="0">
              <a:buNone/>
              <a:defRPr sz="563"/>
            </a:lvl7pPr>
            <a:lvl8pPr marL="2000250" indent="0">
              <a:buNone/>
              <a:defRPr sz="563"/>
            </a:lvl8pPr>
            <a:lvl9pPr marL="22860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375" y="8229601"/>
            <a:ext cx="3632328" cy="48683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13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69172" y="5192890"/>
            <a:ext cx="1544035" cy="3544711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3375" y="5994400"/>
            <a:ext cx="4096792" cy="2032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711201"/>
            <a:ext cx="4096792" cy="5023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43904" y="8229605"/>
            <a:ext cx="750289" cy="48683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625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0D8122D-E485-48C9-A8A2-18F08BE0DAF2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375" y="8229601"/>
            <a:ext cx="3632328" cy="48683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625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59017" y="7437972"/>
            <a:ext cx="535567" cy="893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64A8AA2-E783-4DFB-AE2C-9F8EA5C163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582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l" defTabSz="285750" rtl="0" eaLnBrk="1" latinLnBrk="0" hangingPunct="1">
        <a:spcBef>
          <a:spcPct val="0"/>
        </a:spcBef>
        <a:buNone/>
        <a:defRPr sz="20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8594" indent="-178594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464344" indent="-178594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12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750094" indent="-178594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964406" indent="-107156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250156" indent="-107156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571625" indent="-142875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1857375" indent="-142875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143125" indent="-142875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428875" indent="-142875" algn="l" defTabSz="285750" rtl="0" eaLnBrk="1" latinLnBrk="0" hangingPunct="1">
        <a:spcBef>
          <a:spcPct val="20000"/>
        </a:spcBef>
        <a:spcAft>
          <a:spcPts val="375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875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87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02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30000">
              <a:schemeClr val="tx1">
                <a:lumMod val="95000"/>
              </a:schemeClr>
            </a:gs>
            <a:gs pos="100000">
              <a:srgbClr val="FF0000"/>
            </a:gs>
          </a:gsLst>
          <a:lin ang="15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36083" y="0"/>
            <a:ext cx="5137810" cy="606223"/>
            <a:chOff x="4557317" y="2277901"/>
            <a:chExt cx="4790331" cy="1413311"/>
          </a:xfrm>
        </p:grpSpPr>
        <p:sp>
          <p:nvSpPr>
            <p:cNvPr id="7" name="TextBox 29"/>
            <p:cNvSpPr txBox="1"/>
            <p:nvPr/>
          </p:nvSpPr>
          <p:spPr>
            <a:xfrm>
              <a:off x="4565466" y="2277901"/>
              <a:ext cx="4680520" cy="57900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4000" b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dist"/>
              <a:endParaRPr lang="zh-CN" altLang="en-US" sz="2400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557317" y="2471409"/>
              <a:ext cx="4790331" cy="1219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康俪金黑W8(P)" pitchFamily="34" charset="-122"/>
                  <a:ea typeface="华康俪金黑W8(P)" pitchFamily="34" charset="-122"/>
                </a:rPr>
                <a:t>石河子大学化学化工学院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 flipV="1">
            <a:off x="-9525" y="689226"/>
            <a:ext cx="5723751" cy="13542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3" name="图片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6224" cy="68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1611658" y="12528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宋一简体" panose="03000509000000000000" pitchFamily="65" charset="-122"/>
                <a:ea typeface="方正宋一简体" panose="03000509000000000000" pitchFamily="65" charset="-122"/>
              </a:rPr>
              <a:t>硕士学位论文</a:t>
            </a:r>
            <a:endParaRPr lang="zh-CN" altLang="en-US" sz="2000" b="1" dirty="0">
              <a:solidFill>
                <a:schemeClr val="bg1"/>
              </a:solidFill>
              <a:latin typeface="方正宋一简体" panose="03000509000000000000" pitchFamily="65" charset="-122"/>
              <a:ea typeface="方正宋一简体" panose="03000509000000000000" pitchFamily="65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1768864" y="1650438"/>
            <a:ext cx="2439353" cy="12635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178002" y="128117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答辩公告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8983" y="183672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答辩时间：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8983" y="210285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答辩形式：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983" y="238282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答辩地点：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8983" y="267969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答辩委员会主席：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16070" y="2687192"/>
            <a:ext cx="20565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dirty="0">
                <a:solidFill>
                  <a:schemeClr val="bg1"/>
                </a:solidFill>
              </a:rPr>
              <a:t>（石河子大学）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zh-CN" altLang="en-US" dirty="0">
                <a:solidFill>
                  <a:schemeClr val="bg1"/>
                </a:solidFill>
              </a:rPr>
              <a:t>（南京师范大学）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zh-CN" altLang="en-US" dirty="0">
                <a:solidFill>
                  <a:schemeClr val="bg1"/>
                </a:solidFill>
              </a:rPr>
              <a:t>（兰州大学）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zh-CN" altLang="en-US" dirty="0">
                <a:solidFill>
                  <a:schemeClr val="bg1"/>
                </a:solidFill>
              </a:rPr>
              <a:t>（石河子大学）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zh-CN" altLang="en-US" dirty="0">
                <a:solidFill>
                  <a:schemeClr val="bg1"/>
                </a:solidFill>
              </a:rPr>
              <a:t>（石河子大学）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zh-CN" altLang="en-US" dirty="0">
                <a:solidFill>
                  <a:schemeClr val="bg1"/>
                </a:solidFill>
              </a:rPr>
              <a:t>（石河子大学）</a:t>
            </a:r>
            <a:endParaRPr lang="en-US" altLang="zh-CN" dirty="0">
              <a:solidFill>
                <a:schemeClr val="bg1"/>
              </a:solidFill>
            </a:endParaRPr>
          </a:p>
          <a:p>
            <a:pPr algn="dist"/>
            <a:r>
              <a:rPr lang="en-US" altLang="zh-CN" dirty="0">
                <a:solidFill>
                  <a:schemeClr val="bg1"/>
                </a:solidFill>
              </a:rPr>
              <a:t>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878215" y="4068367"/>
            <a:ext cx="4022725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71240" y="4028947"/>
            <a:ext cx="3558550" cy="45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</a:rPr>
              <a:t>                 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866" y="4327961"/>
            <a:ext cx="1927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pc="600" dirty="0">
                <a:solidFill>
                  <a:schemeClr val="bg1"/>
                </a:solidFill>
              </a:rPr>
              <a:t>答辩秘书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endParaRPr lang="en-US" altLang="zh-CN" dirty="0">
              <a:solidFill>
                <a:schemeClr val="bg1"/>
              </a:solidFill>
            </a:endParaRPr>
          </a:p>
        </p:txBody>
      </p:sp>
      <p:graphicFrame>
        <p:nvGraphicFramePr>
          <p:cNvPr id="30" name="表格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888996"/>
              </p:ext>
            </p:extLst>
          </p:nvPr>
        </p:nvGraphicFramePr>
        <p:xfrm>
          <a:off x="154104" y="4748579"/>
          <a:ext cx="5393255" cy="3820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37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91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序号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专业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研究生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导师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论文题目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材料与化工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刘鑫滢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配合物催化</a:t>
                      </a: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zh-CN" sz="1100" b="1" baseline="-25000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偶联反应和酰胺键形成反应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81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材料与化工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李烟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1100" b="1" i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NN</a:t>
                      </a: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]-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Zn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配合物催化</a:t>
                      </a: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zh-CN" sz="1100" b="1" baseline="-25000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偶联反应和</a:t>
                      </a:r>
                      <a:r>
                        <a:rPr lang="en-US" altLang="zh-CN" sz="1100" b="1" i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altLang="zh-CN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杂环化合物脱氢反应</a:t>
                      </a:r>
                      <a:endParaRPr lang="zh-CN" altLang="en-US" sz="11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16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材料与化工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李建文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钼催化剂的制备及在环状碳酸酯和噁唑烷酮合成中的应用</a:t>
                      </a:r>
                      <a:endParaRPr lang="zh-CN" altLang="en-US" sz="11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材料与化工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邢胜武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刘宾元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氮杂芳环铬配合物催化五元杂环和六元芳环的构建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材料与化工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申丽瑶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醋酸棉酚类催化剂在环加成反应中的应用</a:t>
                      </a:r>
                      <a:endParaRPr lang="zh-CN" altLang="en-US" sz="11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0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化学工程与技术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郭诚诚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仇友爱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电还原烯烃硼氢化以及未活化烷基卤化物的官能团化</a:t>
                      </a:r>
                      <a:endParaRPr lang="zh-CN" altLang="en-US" sz="1100" b="1" dirty="0">
                        <a:latin typeface="楷体" panose="02010609060101010101" pitchFamily="49" charset="-122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030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1100" b="1" dirty="0">
                        <a:solidFill>
                          <a:schemeClr val="bg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化学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刘桂杰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徐彩霞</a:t>
                      </a:r>
                      <a:r>
                        <a:rPr lang="en-US" altLang="zh-CN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en-US" sz="1100" b="1" dirty="0">
                          <a:solidFill>
                            <a:schemeClr val="bg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刘宁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857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 err="1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Mn</a:t>
                      </a:r>
                      <a:r>
                        <a:rPr lang="zh-CN" altLang="en-US" sz="1100" b="1" dirty="0"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配合物催化合成环状碳酸酯和植物油基酰胺类化合物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1729126" y="8743104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华光大黑二_CNKI" panose="02000500000000000000" pitchFamily="2" charset="-122"/>
                <a:ea typeface="华光大黑二_CNKI" panose="02000500000000000000" pitchFamily="2" charset="-122"/>
              </a:rPr>
              <a:t>欢迎广大师生观摩指导</a:t>
            </a:r>
          </a:p>
        </p:txBody>
      </p:sp>
      <p:sp>
        <p:nvSpPr>
          <p:cNvPr id="33" name="矩形 32"/>
          <p:cNvSpPr/>
          <p:nvPr/>
        </p:nvSpPr>
        <p:spPr>
          <a:xfrm>
            <a:off x="38983" y="2875945"/>
            <a:ext cx="62944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答辩委员会成员：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795320" y="2687192"/>
            <a:ext cx="110799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刘志勇</a:t>
            </a:r>
            <a:endParaRPr lang="en-US" altLang="zh-CN" kern="13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韩  维</a:t>
            </a:r>
            <a:endParaRPr lang="en-US" altLang="zh-CN" kern="13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达朝山</a:t>
            </a:r>
            <a:endParaRPr lang="en-US" altLang="zh-CN" kern="13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卜庆青</a:t>
            </a:r>
            <a:endParaRPr lang="en-US" altLang="zh-CN" kern="13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陈  飞</a:t>
            </a:r>
            <a:endParaRPr lang="en-US" altLang="zh-CN" kern="13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1300" spc="600" dirty="0">
                <a:solidFill>
                  <a:schemeClr val="bg1"/>
                </a:solidFill>
              </a:rPr>
              <a:t>杜智宏</a:t>
            </a:r>
            <a:endParaRPr lang="zh-CN" altLang="en-US" kern="1300" spc="600" dirty="0"/>
          </a:p>
        </p:txBody>
      </p:sp>
      <p:sp>
        <p:nvSpPr>
          <p:cNvPr id="38" name="矩形 37"/>
          <p:cNvSpPr/>
          <p:nvPr/>
        </p:nvSpPr>
        <p:spPr>
          <a:xfrm>
            <a:off x="2814977" y="2687192"/>
            <a:ext cx="11187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教 授</a:t>
            </a:r>
            <a:endParaRPr lang="en-US" altLang="zh-CN" kern="5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教 授</a:t>
            </a:r>
            <a:endParaRPr lang="en-US" altLang="zh-CN" kern="5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教 授</a:t>
            </a:r>
            <a:endParaRPr lang="en-US" altLang="zh-CN" kern="5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副教授</a:t>
            </a:r>
            <a:endParaRPr lang="en-US" altLang="zh-CN" kern="5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副教授</a:t>
            </a:r>
            <a:endParaRPr lang="en-US" altLang="zh-CN" kern="500" spc="600" dirty="0">
              <a:solidFill>
                <a:schemeClr val="bg1"/>
              </a:solidFill>
            </a:endParaRPr>
          </a:p>
          <a:p>
            <a:pPr algn="dist"/>
            <a:r>
              <a:rPr lang="zh-CN" altLang="en-US" kern="500" spc="600" dirty="0">
                <a:solidFill>
                  <a:schemeClr val="bg1"/>
                </a:solidFill>
              </a:rPr>
              <a:t>副教授</a:t>
            </a:r>
            <a:endParaRPr lang="zh-CN" altLang="en-US" kern="500" spc="600" dirty="0"/>
          </a:p>
        </p:txBody>
      </p:sp>
      <p:sp>
        <p:nvSpPr>
          <p:cNvPr id="39" name="矩形 38"/>
          <p:cNvSpPr/>
          <p:nvPr/>
        </p:nvSpPr>
        <p:spPr>
          <a:xfrm>
            <a:off x="1245300" y="211516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线上、线下结合</a:t>
            </a:r>
          </a:p>
        </p:txBody>
      </p:sp>
      <p:sp>
        <p:nvSpPr>
          <p:cNvPr id="40" name="矩形 39"/>
          <p:cNvSpPr/>
          <p:nvPr/>
        </p:nvSpPr>
        <p:spPr>
          <a:xfrm>
            <a:off x="1254289" y="1839499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2023</a:t>
            </a:r>
            <a:r>
              <a:rPr lang="zh-CN" altLang="en-US" dirty="0">
                <a:solidFill>
                  <a:schemeClr val="bg1"/>
                </a:solidFill>
              </a:rPr>
              <a:t>年</a:t>
            </a:r>
            <a:r>
              <a:rPr lang="en-US" altLang="zh-CN" dirty="0">
                <a:solidFill>
                  <a:schemeClr val="bg1"/>
                </a:solidFill>
              </a:rPr>
              <a:t>5</a:t>
            </a:r>
            <a:r>
              <a:rPr lang="zh-CN" altLang="en-US" dirty="0">
                <a:solidFill>
                  <a:schemeClr val="bg1"/>
                </a:solidFill>
              </a:rPr>
              <a:t>月</a:t>
            </a:r>
            <a:r>
              <a:rPr lang="en-US" altLang="zh-CN" dirty="0">
                <a:solidFill>
                  <a:schemeClr val="bg1"/>
                </a:solidFill>
              </a:rPr>
              <a:t>11</a:t>
            </a:r>
            <a:r>
              <a:rPr lang="zh-CN" altLang="en-US" dirty="0">
                <a:solidFill>
                  <a:schemeClr val="bg1"/>
                </a:solidFill>
              </a:rPr>
              <a:t>日（星期四）</a:t>
            </a:r>
            <a:r>
              <a:rPr lang="en-US" altLang="zh-CN" dirty="0">
                <a:solidFill>
                  <a:schemeClr val="bg1"/>
                </a:solidFill>
              </a:rPr>
              <a:t>11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00-14</a:t>
            </a:r>
            <a:r>
              <a:rPr lang="zh-CN" altLang="en-US" dirty="0">
                <a:solidFill>
                  <a:schemeClr val="bg1"/>
                </a:solidFill>
              </a:rPr>
              <a:t>：</a:t>
            </a:r>
            <a:r>
              <a:rPr lang="en-US" altLang="zh-CN" dirty="0">
                <a:solidFill>
                  <a:schemeClr val="bg1"/>
                </a:solidFill>
              </a:rPr>
              <a:t>30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V="1">
            <a:off x="1768863" y="1278343"/>
            <a:ext cx="2439353" cy="12635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812472" y="4258712"/>
            <a:ext cx="108234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kern="1300" spc="600" dirty="0">
                <a:solidFill>
                  <a:schemeClr val="bg1"/>
                </a:solidFill>
              </a:rPr>
              <a:t>张  豪</a:t>
            </a:r>
            <a:endParaRPr lang="zh-CN" altLang="en-US" kern="1300" spc="600" dirty="0"/>
          </a:p>
        </p:txBody>
      </p:sp>
      <p:sp>
        <p:nvSpPr>
          <p:cNvPr id="44" name="矩形 43"/>
          <p:cNvSpPr/>
          <p:nvPr/>
        </p:nvSpPr>
        <p:spPr>
          <a:xfrm>
            <a:off x="2837529" y="4258712"/>
            <a:ext cx="108234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kern="500" spc="600" dirty="0">
                <a:solidFill>
                  <a:schemeClr val="bg1"/>
                </a:solidFill>
              </a:rPr>
              <a:t>讲  师</a:t>
            </a:r>
            <a:endParaRPr lang="zh-CN" altLang="en-US" kern="500" spc="600" dirty="0"/>
          </a:p>
        </p:txBody>
      </p:sp>
      <p:sp>
        <p:nvSpPr>
          <p:cNvPr id="45" name="矩形 44"/>
          <p:cNvSpPr/>
          <p:nvPr/>
        </p:nvSpPr>
        <p:spPr>
          <a:xfrm>
            <a:off x="3726801" y="4272545"/>
            <a:ext cx="20501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（石河子大学）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17235" y="781842"/>
            <a:ext cx="1775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华光大黑_CNKI" panose="02000500000000000000" pitchFamily="2" charset="-122"/>
                <a:ea typeface="华光大黑_CNKI" panose="02000500000000000000" pitchFamily="2" charset="-122"/>
              </a:rPr>
              <a:t>CO</a:t>
            </a:r>
            <a:r>
              <a:rPr lang="en-US" altLang="zh-CN" b="1" baseline="-25000" dirty="0">
                <a:latin typeface="华光大黑_CNKI" panose="02000500000000000000" pitchFamily="2" charset="-122"/>
                <a:ea typeface="华光大黑_CNKI" panose="02000500000000000000" pitchFamily="2" charset="-122"/>
              </a:rPr>
              <a:t>2</a:t>
            </a:r>
            <a:r>
              <a:rPr lang="zh-CN" altLang="en-US" b="1" dirty="0">
                <a:latin typeface="华光大黑_CNKI" panose="02000500000000000000" pitchFamily="2" charset="-122"/>
                <a:ea typeface="华光大黑_CNKI" panose="02000500000000000000" pitchFamily="2" charset="-122"/>
              </a:rPr>
              <a:t>化工课题组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974" y="730077"/>
            <a:ext cx="889371" cy="47744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255859" y="2406406"/>
            <a:ext cx="4363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科技楼四楼会议室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腾讯会议</a:t>
            </a:r>
            <a:r>
              <a:rPr lang="en-US" altLang="zh-CN" dirty="0">
                <a:solidFill>
                  <a:schemeClr val="bg1"/>
                </a:solidFill>
              </a:rPr>
              <a:t>812-599-978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346594"/>
      </p:ext>
    </p:extLst>
  </p:cSld>
  <p:clrMapOvr>
    <a:masterClrMapping/>
  </p:clrMapOvr>
</p:sld>
</file>

<file path=ppt/theme/theme1.xml><?xml version="1.0" encoding="utf-8"?>
<a:theme xmlns:a="http://schemas.openxmlformats.org/drawingml/2006/main" name="切片">
  <a:themeElements>
    <a:clrScheme name="切片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切片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切片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306</TotalTime>
  <Words>292</Words>
  <Application>Microsoft Office PowerPoint</Application>
  <PresentationFormat>全屏显示(16:10)</PresentationFormat>
  <Paragraphs>77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方正宋一简体</vt:lpstr>
      <vt:lpstr>华光大黑_CNKI</vt:lpstr>
      <vt:lpstr>华光大黑二_CNKI</vt:lpstr>
      <vt:lpstr>华康俪金黑W8(P)</vt:lpstr>
      <vt:lpstr>华文细黑</vt:lpstr>
      <vt:lpstr>楷体</vt:lpstr>
      <vt:lpstr>幼圆</vt:lpstr>
      <vt:lpstr>Century Gothic</vt:lpstr>
      <vt:lpstr>Times New Roman</vt:lpstr>
      <vt:lpstr>Wingdings 3</vt:lpstr>
      <vt:lpstr>切片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29</cp:revision>
  <dcterms:created xsi:type="dcterms:W3CDTF">2023-05-06T07:15:53Z</dcterms:created>
  <dcterms:modified xsi:type="dcterms:W3CDTF">2023-05-08T03:32:06Z</dcterms:modified>
</cp:coreProperties>
</file>